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  <p:sldMasterId id="2147483731" r:id="rId2"/>
  </p:sldMasterIdLst>
  <p:notesMasterIdLst>
    <p:notesMasterId r:id="rId21"/>
  </p:notesMasterIdLst>
  <p:handoutMasterIdLst>
    <p:handoutMasterId r:id="rId22"/>
  </p:handoutMasterIdLst>
  <p:sldIdLst>
    <p:sldId id="256" r:id="rId3"/>
    <p:sldId id="268" r:id="rId4"/>
    <p:sldId id="330" r:id="rId5"/>
    <p:sldId id="332" r:id="rId6"/>
    <p:sldId id="331" r:id="rId7"/>
    <p:sldId id="333" r:id="rId8"/>
    <p:sldId id="334" r:id="rId9"/>
    <p:sldId id="343" r:id="rId10"/>
    <p:sldId id="335" r:id="rId11"/>
    <p:sldId id="336" r:id="rId12"/>
    <p:sldId id="338" r:id="rId13"/>
    <p:sldId id="339" r:id="rId14"/>
    <p:sldId id="344" r:id="rId15"/>
    <p:sldId id="266" r:id="rId16"/>
    <p:sldId id="271" r:id="rId17"/>
    <p:sldId id="325" r:id="rId18"/>
    <p:sldId id="345" r:id="rId19"/>
    <p:sldId id="329" r:id="rId2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C36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419" autoAdjust="0"/>
    <p:restoredTop sz="94660" autoAdjust="0"/>
  </p:normalViewPr>
  <p:slideViewPr>
    <p:cSldViewPr>
      <p:cViewPr varScale="1">
        <p:scale>
          <a:sx n="67" d="100"/>
          <a:sy n="67" d="100"/>
        </p:scale>
        <p:origin x="1196" y="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758"/>
    </p:cViewPr>
  </p:sorterViewPr>
  <p:notesViewPr>
    <p:cSldViewPr>
      <p:cViewPr varScale="1">
        <p:scale>
          <a:sx n="85" d="100"/>
          <a:sy n="85" d="100"/>
        </p:scale>
        <p:origin x="3834" y="33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61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t" anchorCtr="0" compatLnSpc="1">
            <a:prstTxWarp prst="textNoShape">
              <a:avLst/>
            </a:prstTxWarp>
          </a:bodyPr>
          <a:lstStyle>
            <a:lvl1pPr defTabSz="940623" eaLnBrk="1" hangingPunct="1">
              <a:defRPr sz="1200">
                <a:latin typeface="Times New Roman" pitchFamily="18" charset="0"/>
              </a:defRPr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40" y="0"/>
            <a:ext cx="3038160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t" anchorCtr="0" compatLnSpc="1">
            <a:prstTxWarp prst="textNoShape">
              <a:avLst/>
            </a:prstTxWarp>
          </a:bodyPr>
          <a:lstStyle>
            <a:lvl1pPr algn="r" defTabSz="940623" eaLnBrk="1" hangingPunct="1">
              <a:defRPr sz="1200">
                <a:latin typeface="Times New Roman" pitchFamily="18" charset="0"/>
              </a:defRPr>
            </a:lvl1pPr>
          </a:lstStyle>
          <a:p>
            <a:r>
              <a:rPr lang="en-US"/>
              <a:t>10/05/15</a:t>
            </a:r>
            <a:endParaRPr lang="en-US" dirty="0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40" y="8832221"/>
            <a:ext cx="3038160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b" anchorCtr="0" compatLnSpc="1">
            <a:prstTxWarp prst="textNoShape">
              <a:avLst/>
            </a:prstTxWarp>
          </a:bodyPr>
          <a:lstStyle>
            <a:lvl1pPr algn="r" defTabSz="940623" eaLnBrk="1" hangingPunct="1">
              <a:defRPr sz="1200">
                <a:latin typeface="Times New Roman" pitchFamily="18" charset="0"/>
              </a:defRPr>
            </a:lvl1pPr>
          </a:lstStyle>
          <a:p>
            <a:fld id="{B8240CAA-BDDF-45F2-84B7-7D7EAF9339C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811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61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t" anchorCtr="0" compatLnSpc="1">
            <a:prstTxWarp prst="textNoShape">
              <a:avLst/>
            </a:prstTxWarp>
          </a:bodyPr>
          <a:lstStyle>
            <a:lvl1pPr defTabSz="940623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40" y="0"/>
            <a:ext cx="3038160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t" anchorCtr="0" compatLnSpc="1">
            <a:prstTxWarp prst="textNoShape">
              <a:avLst/>
            </a:prstTxWarp>
          </a:bodyPr>
          <a:lstStyle>
            <a:lvl1pPr algn="r" defTabSz="940623" eaLnBrk="1" hangingPunct="1">
              <a:defRPr sz="1200">
                <a:latin typeface="Times New Roman" pitchFamily="18" charset="0"/>
              </a:defRPr>
            </a:lvl1pPr>
          </a:lstStyle>
          <a:p>
            <a:r>
              <a:rPr lang="en-US" dirty="0"/>
              <a:t>July 9, 2012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5025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4510"/>
            <a:ext cx="5142244" cy="4184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221"/>
            <a:ext cx="3038161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b" anchorCtr="0" compatLnSpc="1">
            <a:prstTxWarp prst="textNoShape">
              <a:avLst/>
            </a:prstTxWarp>
          </a:bodyPr>
          <a:lstStyle>
            <a:lvl1pPr defTabSz="940623" eaLnBrk="1" hangingPunct="1">
              <a:defRPr sz="1200">
                <a:latin typeface="Times New Roman" pitchFamily="18" charset="0"/>
              </a:defRPr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40" y="8832221"/>
            <a:ext cx="3038160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b" anchorCtr="0" compatLnSpc="1">
            <a:prstTxWarp prst="textNoShape">
              <a:avLst/>
            </a:prstTxWarp>
          </a:bodyPr>
          <a:lstStyle>
            <a:lvl1pPr algn="r" defTabSz="940623" eaLnBrk="1" hangingPunct="1">
              <a:defRPr sz="1200">
                <a:latin typeface="Times New Roman" pitchFamily="18" charset="0"/>
              </a:defRPr>
            </a:lvl1pPr>
          </a:lstStyle>
          <a:p>
            <a:fld id="{431487DF-E120-4F5B-834E-40EF723C7E8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13412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July 9,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dirty="0"/>
              <a:t>DOELAP Assessor Training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6107BE-B616-4391-B23A-B59105665D32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8500"/>
            <a:ext cx="4645025" cy="3484563"/>
          </a:xfrm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17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35171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135172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 dirty="0">
                <a:latin typeface="Times New Roman" pitchFamily="18" charset="0"/>
              </a:endParaRPr>
            </a:p>
          </p:txBody>
        </p:sp>
        <p:grpSp>
          <p:nvGrpSpPr>
            <p:cNvPr id="13517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135174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75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76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77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78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79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80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81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82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83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</p:grpSp>
      </p:grpSp>
      <p:sp>
        <p:nvSpPr>
          <p:cNvPr id="135184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  <p:sp>
        <p:nvSpPr>
          <p:cNvPr id="135185" name="Rectangle 17"/>
          <p:cNvSpPr>
            <a:spLocks noGrp="1" noChangeArrowheads="1"/>
          </p:cNvSpPr>
          <p:nvPr>
            <p:ph type="ftr" sz="quarter" idx="3"/>
          </p:nvPr>
        </p:nvSpPr>
        <p:spPr>
          <a:xfrm>
            <a:off x="2819400" y="6248400"/>
            <a:ext cx="3505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135186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71C2648-957E-4618-8DC8-C5B17B767F3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3518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518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13518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13518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85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C7E48CF-CA96-4E4E-B4F3-62A6C7602F1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E55D8B4-FBFB-4695-957A-4CFCC89DA69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743200" y="6248400"/>
            <a:ext cx="3657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84847A1-C1A4-4F8A-9B3A-34841C3E8EF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743200" y="6248400"/>
            <a:ext cx="3657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4A2371F-7813-41C7-8042-49D8EFAE249B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OE-NE LOGO (Horizontal) 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550" y="152400"/>
            <a:ext cx="872331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381000" y="1546225"/>
            <a:ext cx="8458200" cy="0"/>
          </a:xfrm>
          <a:prstGeom prst="line">
            <a:avLst/>
          </a:prstGeom>
          <a:noFill/>
          <a:ln w="38100">
            <a:solidFill>
              <a:srgbClr val="1B5527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533400" y="1600200"/>
            <a:ext cx="8458200" cy="0"/>
          </a:xfrm>
          <a:prstGeom prst="line">
            <a:avLst/>
          </a:prstGeom>
          <a:noFill/>
          <a:ln w="38100">
            <a:solidFill>
              <a:srgbClr val="E8BB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572000"/>
            <a:ext cx="7696200" cy="1752600"/>
          </a:xfrm>
        </p:spPr>
        <p:txBody>
          <a:bodyPr/>
          <a:lstStyle>
            <a:lvl1pPr marL="0" indent="0" algn="ctr">
              <a:spcAft>
                <a:spcPct val="0"/>
              </a:spcAft>
              <a:buFont typeface="Wingdings" pitchFamily="2" charset="2"/>
              <a:buNone/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  <a:lvl2pPr>
              <a:defRPr>
                <a:latin typeface="Tahoma" pitchFamily="34" charset="0"/>
                <a:cs typeface="Tahoma" pitchFamily="34" charset="0"/>
              </a:defRPr>
            </a:lvl2pPr>
            <a:lvl3pPr>
              <a:defRPr>
                <a:latin typeface="Tahoma" pitchFamily="34" charset="0"/>
                <a:cs typeface="Tahoma" pitchFamily="34" charset="0"/>
              </a:defRPr>
            </a:lvl3pPr>
            <a:lvl4pPr>
              <a:defRPr>
                <a:latin typeface="Tahoma" pitchFamily="34" charset="0"/>
                <a:cs typeface="Tahoma" pitchFamily="34" charset="0"/>
              </a:defRPr>
            </a:lvl4pPr>
            <a:lvl5pPr>
              <a:defRPr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600" b="1" cap="all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Tahoma" pitchFamily="34" charset="0"/>
                <a:cs typeface="Tahoma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724400"/>
          </a:xfrm>
        </p:spPr>
        <p:txBody>
          <a:bodyPr/>
          <a:lstStyle>
            <a:lvl1pPr>
              <a:defRPr sz="2800">
                <a:latin typeface="Tahoma" pitchFamily="34" charset="0"/>
                <a:cs typeface="Tahoma" pitchFamily="34" charset="0"/>
              </a:defRPr>
            </a:lvl1pPr>
            <a:lvl2pPr>
              <a:defRPr sz="2400">
                <a:latin typeface="Tahoma" pitchFamily="34" charset="0"/>
                <a:cs typeface="Tahoma" pitchFamily="34" charset="0"/>
              </a:defRPr>
            </a:lvl2pPr>
            <a:lvl3pPr>
              <a:defRPr sz="2000">
                <a:latin typeface="Tahoma" pitchFamily="34" charset="0"/>
                <a:cs typeface="Tahoma" pitchFamily="34" charset="0"/>
              </a:defRPr>
            </a:lvl3pPr>
            <a:lvl4pPr>
              <a:defRPr sz="1800">
                <a:latin typeface="Tahoma" pitchFamily="34" charset="0"/>
                <a:cs typeface="Tahoma" pitchFamily="34" charset="0"/>
              </a:defRPr>
            </a:lvl4pPr>
            <a:lvl5pPr>
              <a:defRPr sz="1800">
                <a:latin typeface="Tahoma" pitchFamily="34" charset="0"/>
                <a:cs typeface="Tahom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724400"/>
          </a:xfrm>
        </p:spPr>
        <p:txBody>
          <a:bodyPr/>
          <a:lstStyle>
            <a:lvl1pPr>
              <a:defRPr sz="2800">
                <a:latin typeface="Tahoma" pitchFamily="34" charset="0"/>
                <a:cs typeface="Tahoma" pitchFamily="34" charset="0"/>
              </a:defRPr>
            </a:lvl1pPr>
            <a:lvl2pPr>
              <a:defRPr sz="2400">
                <a:latin typeface="Tahoma" pitchFamily="34" charset="0"/>
                <a:cs typeface="Tahoma" pitchFamily="34" charset="0"/>
              </a:defRPr>
            </a:lvl2pPr>
            <a:lvl3pPr>
              <a:defRPr sz="2000">
                <a:latin typeface="Tahoma" pitchFamily="34" charset="0"/>
                <a:cs typeface="Tahoma" pitchFamily="34" charset="0"/>
              </a:defRPr>
            </a:lvl3pPr>
            <a:lvl4pPr>
              <a:defRPr sz="1800">
                <a:latin typeface="Tahoma" pitchFamily="34" charset="0"/>
                <a:cs typeface="Tahoma" pitchFamily="34" charset="0"/>
              </a:defRPr>
            </a:lvl4pPr>
            <a:lvl5pPr>
              <a:defRPr sz="1800">
                <a:latin typeface="Tahoma" pitchFamily="34" charset="0"/>
                <a:cs typeface="Tahom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274638"/>
            <a:ext cx="5791200" cy="1143000"/>
          </a:xfrm>
        </p:spPr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>
                <a:latin typeface="Tahoma" pitchFamily="34" charset="0"/>
                <a:cs typeface="Tahom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Tahoma" pitchFamily="34" charset="0"/>
                <a:cs typeface="Tahoma" pitchFamily="34" charset="0"/>
              </a:defRPr>
            </a:lvl1pPr>
            <a:lvl2pPr>
              <a:defRPr sz="2000">
                <a:latin typeface="Tahoma" pitchFamily="34" charset="0"/>
                <a:cs typeface="Tahoma" pitchFamily="34" charset="0"/>
              </a:defRPr>
            </a:lvl2pPr>
            <a:lvl3pPr>
              <a:defRPr sz="1800">
                <a:latin typeface="Tahoma" pitchFamily="34" charset="0"/>
                <a:cs typeface="Tahoma" pitchFamily="34" charset="0"/>
              </a:defRPr>
            </a:lvl3pPr>
            <a:lvl4pPr>
              <a:defRPr sz="1600">
                <a:latin typeface="Tahoma" pitchFamily="34" charset="0"/>
                <a:cs typeface="Tahoma" pitchFamily="34" charset="0"/>
              </a:defRPr>
            </a:lvl4pPr>
            <a:lvl5pPr>
              <a:defRPr sz="1600">
                <a:latin typeface="Tahoma" pitchFamily="34" charset="0"/>
                <a:cs typeface="Tahom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latin typeface="Tahoma" pitchFamily="34" charset="0"/>
                <a:cs typeface="Tahom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Tahoma" pitchFamily="34" charset="0"/>
                <a:cs typeface="Tahoma" pitchFamily="34" charset="0"/>
              </a:defRPr>
            </a:lvl1pPr>
            <a:lvl2pPr>
              <a:defRPr sz="2000">
                <a:latin typeface="Tahoma" pitchFamily="34" charset="0"/>
                <a:cs typeface="Tahoma" pitchFamily="34" charset="0"/>
              </a:defRPr>
            </a:lvl2pPr>
            <a:lvl3pPr>
              <a:defRPr sz="1800">
                <a:latin typeface="Tahoma" pitchFamily="34" charset="0"/>
                <a:cs typeface="Tahoma" pitchFamily="34" charset="0"/>
              </a:defRPr>
            </a:lvl3pPr>
            <a:lvl4pPr>
              <a:defRPr sz="1600">
                <a:latin typeface="Tahoma" pitchFamily="34" charset="0"/>
                <a:cs typeface="Tahoma" pitchFamily="34" charset="0"/>
              </a:defRPr>
            </a:lvl4pPr>
            <a:lvl5pPr>
              <a:defRPr sz="1600">
                <a:latin typeface="Tahoma" pitchFamily="34" charset="0"/>
                <a:cs typeface="Tahom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381000" y="6610350"/>
            <a:ext cx="2133600" cy="247650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02BAB8-3E99-460F-9EB5-97432F9EA5E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Tahoma" pitchFamily="34" charset="0"/>
                <a:cs typeface="Tahoma" pitchFamily="34" charset="0"/>
              </a:defRPr>
            </a:lvl1pPr>
            <a:lvl2pPr>
              <a:defRPr sz="2800">
                <a:latin typeface="Tahoma" pitchFamily="34" charset="0"/>
                <a:cs typeface="Tahoma" pitchFamily="34" charset="0"/>
              </a:defRPr>
            </a:lvl2pPr>
            <a:lvl3pPr>
              <a:defRPr sz="2400">
                <a:latin typeface="Tahoma" pitchFamily="34" charset="0"/>
                <a:cs typeface="Tahoma" pitchFamily="34" charset="0"/>
              </a:defRPr>
            </a:lvl3pPr>
            <a:lvl4pPr>
              <a:defRPr sz="2000">
                <a:latin typeface="Tahoma" pitchFamily="34" charset="0"/>
                <a:cs typeface="Tahoma" pitchFamily="34" charset="0"/>
              </a:defRPr>
            </a:lvl4pPr>
            <a:lvl5pPr>
              <a:defRPr sz="2000">
                <a:latin typeface="Tahoma" pitchFamily="34" charset="0"/>
                <a:cs typeface="Tahoma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Tahoma" pitchFamily="34" charset="0"/>
                <a:cs typeface="Tahoma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  <a:lvl2pPr>
              <a:defRPr>
                <a:latin typeface="Tahoma" pitchFamily="34" charset="0"/>
                <a:cs typeface="Tahoma" pitchFamily="34" charset="0"/>
              </a:defRPr>
            </a:lvl2pPr>
            <a:lvl3pPr>
              <a:defRPr>
                <a:latin typeface="Tahoma" pitchFamily="34" charset="0"/>
                <a:cs typeface="Tahoma" pitchFamily="34" charset="0"/>
              </a:defRPr>
            </a:lvl3pPr>
            <a:lvl4pPr>
              <a:defRPr>
                <a:latin typeface="Tahoma" pitchFamily="34" charset="0"/>
                <a:cs typeface="Tahoma" pitchFamily="34" charset="0"/>
              </a:defRPr>
            </a:lvl4pPr>
            <a:lvl5pPr>
              <a:defRPr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6248400"/>
          </a:xfrm>
        </p:spPr>
        <p:txBody>
          <a:bodyPr vert="eaVert"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6248400"/>
          </a:xfrm>
        </p:spPr>
        <p:txBody>
          <a:bodyPr vert="eaVert"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  <a:lvl2pPr>
              <a:defRPr>
                <a:latin typeface="Tahoma" pitchFamily="34" charset="0"/>
                <a:cs typeface="Tahoma" pitchFamily="34" charset="0"/>
              </a:defRPr>
            </a:lvl2pPr>
            <a:lvl3pPr>
              <a:defRPr>
                <a:latin typeface="Tahoma" pitchFamily="34" charset="0"/>
                <a:cs typeface="Tahoma" pitchFamily="34" charset="0"/>
              </a:defRPr>
            </a:lvl3pPr>
            <a:lvl4pPr>
              <a:defRPr>
                <a:latin typeface="Tahoma" pitchFamily="34" charset="0"/>
                <a:cs typeface="Tahoma" pitchFamily="34" charset="0"/>
              </a:defRPr>
            </a:lvl4pPr>
            <a:lvl5pPr>
              <a:defRPr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B67EAE-A7C9-478F-8D65-27452EFE3D8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D5CCF1-1B8D-4693-9C48-583B06242D1F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18F4605-FBD8-47CD-9086-9F58C87EA4F8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773A10E-460D-4B47-94B5-04E533FE883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F01318F-550F-467B-A192-254074A390CC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2B2372-B0D2-4AFE-92DC-0B4A3E38D5D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FBBA47-A781-41A6-96B3-C35B3113497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0" y="6248400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FC3649"/>
                </a:solidFill>
              </a:defRPr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779F110E-6687-4F94-9D70-E4EAD339A4CE}" type="slidenum">
              <a:rPr lang="en-US"/>
              <a:pPr/>
              <a:t>‹#›</a:t>
            </a:fld>
            <a:endParaRPr lang="en-US" dirty="0"/>
          </a:p>
        </p:txBody>
      </p:sp>
      <p:grpSp>
        <p:nvGrpSpPr>
          <p:cNvPr id="13414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3414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13415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13415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hlink"/>
                </a:solidFill>
              </a:endParaRPr>
            </a:p>
          </p:txBody>
        </p:sp>
        <p:sp>
          <p:nvSpPr>
            <p:cNvPr id="13415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hlink"/>
                </a:solidFill>
              </a:endParaRPr>
            </a:p>
          </p:txBody>
        </p:sp>
        <p:sp>
          <p:nvSpPr>
            <p:cNvPr id="13415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13415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hlink"/>
                </a:solidFill>
              </a:endParaRPr>
            </a:p>
          </p:txBody>
        </p:sp>
        <p:sp>
          <p:nvSpPr>
            <p:cNvPr id="13415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13415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13415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13415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415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416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dirty="0" err="1"/>
              <a:t>Septermber</a:t>
            </a:r>
            <a:r>
              <a:rPr lang="en-US" dirty="0"/>
              <a:t> 2018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1341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1341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414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C364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6" grpId="0"/>
    </p:bldLst>
  </p:timing>
  <p:hf hdr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OE-NE LOGO (Vertital) 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200" y="87313"/>
            <a:ext cx="2743200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895600" y="152400"/>
            <a:ext cx="5791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381000" y="1470025"/>
            <a:ext cx="8458200" cy="0"/>
          </a:xfrm>
          <a:prstGeom prst="line">
            <a:avLst/>
          </a:prstGeom>
          <a:noFill/>
          <a:ln w="38100">
            <a:solidFill>
              <a:srgbClr val="1B5527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533400" y="1524000"/>
            <a:ext cx="8458200" cy="0"/>
          </a:xfrm>
          <a:prstGeom prst="line">
            <a:avLst/>
          </a:prstGeom>
          <a:noFill/>
          <a:ln w="38100">
            <a:solidFill>
              <a:srgbClr val="E8BB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610350"/>
            <a:ext cx="2133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r>
              <a:rPr lang="en-US" dirty="0"/>
              <a:t>July 9, 2012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10350"/>
            <a:ext cx="2895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7162800" y="6610350"/>
            <a:ext cx="1828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fld id="{68FDB87E-F0FA-40A3-9FA7-1367BFBAC224}" type="slidenum">
              <a:rPr lang="en-US" sz="900"/>
              <a:pPr algn="r">
                <a:spcBef>
                  <a:spcPct val="50000"/>
                </a:spcBef>
                <a:defRPr/>
              </a:pPr>
              <a:t>‹#›</a:t>
            </a:fld>
            <a:endParaRPr lang="en-US" sz="9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Tahoma" pitchFamily="34" charset="0"/>
          <a:ea typeface="+mj-ea"/>
          <a:cs typeface="Tahoma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9pPr>
    </p:titleStyle>
    <p:bodyStyle>
      <a:lvl1pPr marL="231775" indent="-231775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5425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SzPct val="110000"/>
        <a:buFont typeface="Symbol" pitchFamily="18" charset="2"/>
        <a:buChar char="·"/>
        <a:defRPr>
          <a:solidFill>
            <a:schemeClr val="tx1"/>
          </a:solidFill>
          <a:latin typeface="Arial" charset="0"/>
        </a:defRPr>
      </a:lvl2pPr>
      <a:lvl3pPr marL="914400" indent="-228600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SzPct val="110000"/>
        <a:buFont typeface="Arial" charset="0"/>
        <a:buChar char="–"/>
        <a:defRPr sz="1600">
          <a:solidFill>
            <a:schemeClr val="tx1"/>
          </a:solidFill>
          <a:latin typeface="Arial" charset="0"/>
        </a:defRPr>
      </a:lvl3pPr>
      <a:lvl4pPr marL="1257300" indent="-228600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Char char="•"/>
        <a:defRPr sz="1400">
          <a:solidFill>
            <a:schemeClr val="tx1"/>
          </a:solidFill>
          <a:latin typeface="Arial" charset="0"/>
        </a:defRPr>
      </a:lvl4pPr>
      <a:lvl5pPr marL="1600200" indent="-228600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Char char="»"/>
        <a:defRPr sz="1200">
          <a:solidFill>
            <a:schemeClr val="tx1"/>
          </a:solidFill>
          <a:latin typeface="Arial" charset="0"/>
        </a:defRPr>
      </a:lvl5pPr>
      <a:lvl6pPr marL="2057400" indent="-228600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Char char="»"/>
        <a:defRPr sz="1200">
          <a:solidFill>
            <a:schemeClr val="tx1"/>
          </a:solidFill>
          <a:latin typeface="Arial" charset="0"/>
        </a:defRPr>
      </a:lvl6pPr>
      <a:lvl7pPr marL="2514600" indent="-228600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Char char="»"/>
        <a:defRPr sz="1200">
          <a:solidFill>
            <a:schemeClr val="tx1"/>
          </a:solidFill>
          <a:latin typeface="Arial" charset="0"/>
        </a:defRPr>
      </a:lvl7pPr>
      <a:lvl8pPr marL="2971800" indent="-228600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Char char="»"/>
        <a:defRPr sz="1200">
          <a:solidFill>
            <a:schemeClr val="tx1"/>
          </a:solidFill>
          <a:latin typeface="Arial" charset="0"/>
        </a:defRPr>
      </a:lvl8pPr>
      <a:lvl9pPr marL="3429000" indent="-228600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Char char="»"/>
        <a:defRPr sz="12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bohrerse@id.doe.gov" TargetMode="Externa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d.energy.gov/resl/doelap/doelap.html" TargetMode="Externa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d.energy.gov/resl/doelap/doelap.html" TargetMode="Externa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d.energy.gov/resl/assessordata/dosimetry/audit%20sites/PNNL/2021A/PNNL.html" TargetMode="Externa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828800"/>
            <a:ext cx="7696200" cy="2209800"/>
          </a:xfrm>
        </p:spPr>
        <p:txBody>
          <a:bodyPr/>
          <a:lstStyle/>
          <a:p>
            <a:r>
              <a:rPr lang="en-US" sz="4000" dirty="0"/>
              <a:t>DOELAP Assessor Training</a:t>
            </a:r>
            <a:br>
              <a:rPr lang="en-US" sz="4000" dirty="0"/>
            </a:br>
            <a:r>
              <a:rPr lang="en-US" sz="3200" dirty="0"/>
              <a:t>Assessment Preparation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Idaho Falls, ID</a:t>
            </a:r>
          </a:p>
          <a:p>
            <a:r>
              <a:rPr lang="en-US" dirty="0"/>
              <a:t>September 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 Checklist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0F1E93F-859F-2F5F-0277-120B54C9AC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4810" y="1501310"/>
            <a:ext cx="5174380" cy="530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006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Attendance Sheets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79A26ED-E4DA-4CD5-49E0-147C2D3820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1" y="1573851"/>
            <a:ext cx="4191000" cy="503649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3CE38CC-0223-A2ED-8C78-7CDEFCA11D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0" y="1602513"/>
            <a:ext cx="4463804" cy="5045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339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Assessor Report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676400"/>
            <a:ext cx="8077200" cy="4572000"/>
          </a:xfrm>
        </p:spPr>
        <p:txBody>
          <a:bodyPr/>
          <a:lstStyle/>
          <a:p>
            <a:r>
              <a:rPr lang="en-US" dirty="0"/>
              <a:t>Previous Assessment Report</a:t>
            </a:r>
          </a:p>
          <a:p>
            <a:r>
              <a:rPr lang="en-US" dirty="0"/>
              <a:t>Blank Assessment Report</a:t>
            </a:r>
          </a:p>
          <a:p>
            <a:r>
              <a:rPr lang="en-US" dirty="0"/>
              <a:t>If using the previous assessment report make sure to change the name in the instructions to the field office.  The field office should forward the Site’s response with a cover letter indicating concurrence to: 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FF0000"/>
                </a:solidFill>
              </a:rPr>
              <a:t>Steve Bohrer</a:t>
            </a:r>
            <a:r>
              <a:rPr lang="en-US" sz="1200" dirty="0"/>
              <a:t>, Senior Technical Manager for DOELAP</a:t>
            </a:r>
          </a:p>
          <a:p>
            <a:pPr marL="0" indent="0">
              <a:buNone/>
            </a:pPr>
            <a:r>
              <a:rPr lang="en-US" sz="1200" dirty="0"/>
              <a:t>Radiological and Environmental Sciences Laboratory</a:t>
            </a:r>
          </a:p>
          <a:p>
            <a:pPr marL="0" indent="0">
              <a:buNone/>
            </a:pPr>
            <a:r>
              <a:rPr lang="en-US" sz="1200" dirty="0"/>
              <a:t>U.S. Department of Energy, Idaho Operations Office</a:t>
            </a:r>
          </a:p>
          <a:p>
            <a:pPr marL="0" indent="0">
              <a:buNone/>
            </a:pPr>
            <a:r>
              <a:rPr lang="en-US" sz="1200" dirty="0"/>
              <a:t>1955 Fremont Ave., MS 2112</a:t>
            </a:r>
          </a:p>
          <a:p>
            <a:pPr marL="0" indent="0">
              <a:buNone/>
            </a:pPr>
            <a:r>
              <a:rPr lang="en-US" sz="1200" dirty="0"/>
              <a:t>Idaho Falls, Idaho  83415-2112</a:t>
            </a:r>
          </a:p>
          <a:p>
            <a:pPr marL="0" indent="0">
              <a:buNone/>
            </a:pPr>
            <a:r>
              <a:rPr lang="en-US" sz="1200" dirty="0">
                <a:hlinkClick r:id="rId2"/>
              </a:rPr>
              <a:t>bohrerse@id.doe.gov</a:t>
            </a:r>
            <a:endParaRPr lang="en-US" sz="1200" dirty="0"/>
          </a:p>
          <a:p>
            <a:pPr marL="0" indent="0">
              <a:buNone/>
            </a:pPr>
            <a:r>
              <a:rPr lang="en-US" sz="1800" dirty="0"/>
              <a:t>Change the name from Guy Backstrom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058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AF8A9-0944-4682-ABD9-9912E016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DOELAP Questionnaires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B4098-01EE-F690-6A63-4FB661049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Found at RESL external website:</a:t>
            </a:r>
          </a:p>
          <a:p>
            <a:pPr lvl="1"/>
            <a:r>
              <a:rPr lang="en-US" dirty="0">
                <a:hlinkClick r:id="rId2"/>
              </a:rPr>
              <a:t>https://www.id.energy.gov/resl/doelap/doelap.html</a:t>
            </a:r>
            <a:endParaRPr lang="en-US" dirty="0"/>
          </a:p>
          <a:p>
            <a:r>
              <a:rPr lang="en-US" dirty="0"/>
              <a:t>DOELAP Questionnaire</a:t>
            </a:r>
          </a:p>
          <a:p>
            <a:r>
              <a:rPr lang="en-US" dirty="0"/>
              <a:t>Dosimetry Performance Test Questionnaire</a:t>
            </a:r>
          </a:p>
          <a:p>
            <a:r>
              <a:rPr lang="en-US" dirty="0"/>
              <a:t>Radiobioassay Performance Test Questionnaire</a:t>
            </a:r>
          </a:p>
          <a:p>
            <a:r>
              <a:rPr lang="en-US" dirty="0"/>
              <a:t>Program Assessment Questionnaire</a:t>
            </a:r>
          </a:p>
          <a:p>
            <a:r>
              <a:rPr lang="en-US" dirty="0"/>
              <a:t>Assessor Evaluation</a:t>
            </a:r>
          </a:p>
          <a:p>
            <a:r>
              <a:rPr lang="en-US" dirty="0"/>
              <a:t>Encourage sites to provide feedback to DOELAP through the questionnaires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81A40-B2D3-9EFA-F7D9-7B14B124F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DOELAP Assessor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6707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 Team Lead Duties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The Assessment Team Lead: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Coordinates the assessment scheduling.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Work with the DOELAP Coordinator or STM for timing.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800" dirty="0"/>
              <a:t>Submission of corrective action plans before OSB.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Notify DOELAP Coordinator or STM of the schedule.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Coordinates the dissemination of supporting documentation.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Assigns assessment duties.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Conducts the opening and closing meetings.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Coordinates the distribution of assessment documentation.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 Team Lead Duties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Team Lead works with site to arrange:</a:t>
            </a:r>
          </a:p>
          <a:p>
            <a:pPr lvl="1"/>
            <a:r>
              <a:rPr lang="en-US" dirty="0"/>
              <a:t>Lodging  </a:t>
            </a:r>
          </a:p>
          <a:p>
            <a:pPr lvl="1"/>
            <a:r>
              <a:rPr lang="en-US" dirty="0"/>
              <a:t>Map</a:t>
            </a:r>
          </a:p>
          <a:p>
            <a:pPr lvl="1"/>
            <a:r>
              <a:rPr lang="en-US" dirty="0"/>
              <a:t>Security Clearances  </a:t>
            </a:r>
          </a:p>
          <a:p>
            <a:pPr lvl="1"/>
            <a:r>
              <a:rPr lang="en-US" dirty="0"/>
              <a:t>Site resources (computers, printers, staging room)</a:t>
            </a:r>
          </a:p>
          <a:p>
            <a:pPr lvl="1"/>
            <a:r>
              <a:rPr lang="en-US" dirty="0"/>
              <a:t>Scheduling opening meeting</a:t>
            </a:r>
          </a:p>
          <a:p>
            <a:pPr lvl="2"/>
            <a:r>
              <a:rPr lang="en-US" dirty="0"/>
              <a:t>Interested Management</a:t>
            </a:r>
          </a:p>
          <a:p>
            <a:pPr lvl="2"/>
            <a:r>
              <a:rPr lang="en-US" dirty="0"/>
              <a:t>Site staff (</a:t>
            </a:r>
            <a:r>
              <a:rPr lang="en-US" dirty="0" err="1"/>
              <a:t>radiobioassay</a:t>
            </a:r>
            <a:r>
              <a:rPr lang="en-US" dirty="0"/>
              <a:t>, dosimetry, quality assurance)</a:t>
            </a:r>
          </a:p>
          <a:p>
            <a:pPr lvl="2"/>
            <a:r>
              <a:rPr lang="en-US" dirty="0"/>
              <a:t>DOE Field/Area Office representative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 Team Lead Duties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Team Lead:</a:t>
            </a:r>
          </a:p>
          <a:p>
            <a:pPr lvl="1"/>
            <a:r>
              <a:rPr lang="en-US" dirty="0"/>
              <a:t>Discusses preliminary findings with other assessor after initial review of documents.</a:t>
            </a:r>
          </a:p>
          <a:p>
            <a:pPr lvl="1"/>
            <a:r>
              <a:rPr lang="en-US" dirty="0"/>
              <a:t>May draft preliminary report before assessment.</a:t>
            </a:r>
          </a:p>
          <a:p>
            <a:pPr lvl="2"/>
            <a:r>
              <a:rPr lang="en-US" dirty="0"/>
              <a:t>Incomplete or non-compliant items.</a:t>
            </a:r>
          </a:p>
          <a:p>
            <a:pPr lvl="1"/>
            <a:r>
              <a:rPr lang="en-US" dirty="0"/>
              <a:t>Reduce element of surprise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DOELAP Assessor Training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8735E-122F-6EA5-67EF-64EC6758A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RESL-DOELAP Public Website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6FA48-794F-E647-40DE-48ED36192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hlinkClick r:id="rId2"/>
              </a:rPr>
              <a:t>https://www.id.energy.gov/resl/doelap/doelap.html</a:t>
            </a:r>
            <a:endParaRPr lang="en-US"/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1DC3B-0872-0E02-814B-76ECB503C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DOELAP Assessor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4593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sz="4000" dirty="0"/>
          </a:p>
          <a:p>
            <a:pPr algn="ctr">
              <a:buNone/>
            </a:pPr>
            <a:endParaRPr lang="en-US" sz="4000" dirty="0"/>
          </a:p>
          <a:p>
            <a:pPr algn="ctr">
              <a:buNone/>
            </a:pPr>
            <a:r>
              <a:rPr lang="en-US" sz="4000" dirty="0"/>
              <a:t>Questions?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Prepare for the Assessment</a:t>
            </a:r>
          </a:p>
        </p:txBody>
      </p:sp>
      <p:sp>
        <p:nvSpPr>
          <p:cNvPr id="2253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Good planning maximizes the effectiveness of the assessment</a:t>
            </a:r>
          </a:p>
          <a:p>
            <a:r>
              <a:rPr lang="en-US" dirty="0"/>
              <a:t>“eliminate the element of surprise”</a:t>
            </a:r>
          </a:p>
          <a:p>
            <a:r>
              <a:rPr lang="en-US" dirty="0"/>
              <a:t>Planning is critical to the success of the assessment</a:t>
            </a:r>
          </a:p>
          <a:p>
            <a:r>
              <a:rPr lang="en-US" dirty="0"/>
              <a:t>Communication between assessment team members and the program to be assessed enhances both successful planning and eliminates the element of surprise </a:t>
            </a:r>
          </a:p>
          <a:p>
            <a:r>
              <a:rPr lang="en-US" dirty="0"/>
              <a:t>The DOELAP Coordinator or STM will send assessment materials and may provide a link for the assessment materials.</a:t>
            </a:r>
          </a:p>
          <a:p>
            <a:pPr>
              <a:buNone/>
            </a:pPr>
            <a:r>
              <a:rPr lang="en-US" sz="2800" dirty="0"/>
              <a:t>			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 Materials</a:t>
            </a:r>
          </a:p>
        </p:txBody>
      </p:sp>
      <p:sp>
        <p:nvSpPr>
          <p:cNvPr id="2253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Site DOELAP application</a:t>
            </a:r>
          </a:p>
          <a:p>
            <a:r>
              <a:rPr lang="en-US" dirty="0"/>
              <a:t>Quality Assurance Plan (QAP) submitted with the application</a:t>
            </a:r>
          </a:p>
          <a:p>
            <a:pPr lvl="1"/>
            <a:r>
              <a:rPr lang="en-US" dirty="0"/>
              <a:t> the QAP is also available from the link in question 11 on the application</a:t>
            </a:r>
          </a:p>
          <a:p>
            <a:r>
              <a:rPr lang="en-US" dirty="0"/>
              <a:t>Performance Testing results for the Test Session</a:t>
            </a:r>
          </a:p>
          <a:p>
            <a:pPr lvl="1"/>
            <a:r>
              <a:rPr lang="en-US" dirty="0"/>
              <a:t>Results may be from the previous test session, e.g. Landauer tests in   23-A, the site applies in 23-B</a:t>
            </a:r>
          </a:p>
          <a:p>
            <a:r>
              <a:rPr lang="en-US" dirty="0"/>
              <a:t>Previous onsite assessment in PDF and Word file formats </a:t>
            </a:r>
          </a:p>
          <a:p>
            <a:pPr lvl="1"/>
            <a:r>
              <a:rPr lang="en-US" dirty="0"/>
              <a:t>the Word file is converted (with errors) from the PDF file… use with caution</a:t>
            </a:r>
          </a:p>
          <a:p>
            <a:pPr marL="346075" lvl="1" indent="0">
              <a:buNone/>
            </a:pPr>
            <a:endParaRPr lang="en-US" dirty="0"/>
          </a:p>
          <a:p>
            <a:pPr marL="346075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</p:spTree>
    <p:extLst>
      <p:ext uri="{BB962C8B-B14F-4D97-AF65-F5344CB8AC3E}">
        <p14:creationId xmlns:p14="http://schemas.microsoft.com/office/powerpoint/2010/main" val="2205631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 Materials</a:t>
            </a:r>
          </a:p>
        </p:txBody>
      </p:sp>
      <p:sp>
        <p:nvSpPr>
          <p:cNvPr id="2253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corrective action plan from the previous onsite assessment </a:t>
            </a:r>
          </a:p>
          <a:p>
            <a:pPr lvl="1"/>
            <a:r>
              <a:rPr lang="en-US" dirty="0"/>
              <a:t>Vendor CAP?</a:t>
            </a:r>
          </a:p>
          <a:p>
            <a:r>
              <a:rPr lang="en-US" dirty="0"/>
              <a:t>a packet of assessor files that will be helpful for the onsite assessment  </a:t>
            </a:r>
          </a:p>
          <a:p>
            <a:pPr lvl="1"/>
            <a:r>
              <a:rPr lang="en-US" dirty="0"/>
              <a:t>Next slide will list the files</a:t>
            </a:r>
          </a:p>
          <a:p>
            <a:r>
              <a:rPr lang="en-US" dirty="0"/>
              <a:t>additional documents or messages that may be pertinent to the site being assessed or to the implementation of the DOELAP standards 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</p:spTree>
    <p:extLst>
      <p:ext uri="{BB962C8B-B14F-4D97-AF65-F5344CB8AC3E}">
        <p14:creationId xmlns:p14="http://schemas.microsoft.com/office/powerpoint/2010/main" val="4095796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 Files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99304-360E-0C98-AEE1-66F3C4C3A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Department of Energy's RESL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599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 Checklist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10910" y="1676400"/>
            <a:ext cx="3522179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001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DOELAP Invitational Traveler Request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EABF1FD-1F14-9916-126F-39E0500843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0825" y="1600200"/>
            <a:ext cx="3562350" cy="4902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148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55C1D-F695-2B15-AFD4-3B1960225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DOELAP Travel Expense Report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0AAE0-5AFF-DBC3-76C2-BAD7A6BE7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DOELAP Assessor Training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D56F5CE-CDF4-A80C-8D51-8876CA354E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273" y="1646756"/>
            <a:ext cx="7067453" cy="4963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293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DOELAP Assessment procedure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AD16E61-091A-85A3-288B-BD857EE090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4787" y="1600201"/>
            <a:ext cx="4574425" cy="5257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552578"/>
      </p:ext>
    </p:extLst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OE NE Large">
  <a:themeElements>
    <a:clrScheme name="DOE NE Lar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OE NE Large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OE NE Lar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3927</TotalTime>
  <Words>617</Words>
  <Application>Microsoft Office PowerPoint</Application>
  <PresentationFormat>On-screen Show (4:3)</PresentationFormat>
  <Paragraphs>108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Arial Black</vt:lpstr>
      <vt:lpstr>Symbol</vt:lpstr>
      <vt:lpstr>Tahoma</vt:lpstr>
      <vt:lpstr>Times New Roman</vt:lpstr>
      <vt:lpstr>Wingdings</vt:lpstr>
      <vt:lpstr>Pixel</vt:lpstr>
      <vt:lpstr>DOE NE Large</vt:lpstr>
      <vt:lpstr>DOELAP Assessor Training Assessment Preparation</vt:lpstr>
      <vt:lpstr>Prepare for the Assessment</vt:lpstr>
      <vt:lpstr>Assessment Materials</vt:lpstr>
      <vt:lpstr>Assessment Materials</vt:lpstr>
      <vt:lpstr>Assessment Files</vt:lpstr>
      <vt:lpstr>Assessment Checklist</vt:lpstr>
      <vt:lpstr>DOELAP Invitational Traveler Request</vt:lpstr>
      <vt:lpstr>DOELAP Travel Expense Report</vt:lpstr>
      <vt:lpstr>DOELAP Assessment procedure</vt:lpstr>
      <vt:lpstr>Assessment Checklist</vt:lpstr>
      <vt:lpstr>Meeting Attendance Sheets</vt:lpstr>
      <vt:lpstr>Assessor Report</vt:lpstr>
      <vt:lpstr>DOELAP Questionnaires</vt:lpstr>
      <vt:lpstr>Assessment Team Lead Duties</vt:lpstr>
      <vt:lpstr>Assessment Team Lead Duties</vt:lpstr>
      <vt:lpstr>Assessment Team Lead Duties</vt:lpstr>
      <vt:lpstr>RESL-DOELAP Public Website</vt:lpstr>
      <vt:lpstr>PowerPoint Presentation</vt:lpstr>
    </vt:vector>
  </TitlesOfParts>
  <Company>DOEID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DOELAP Assessor Training Session 2 – Process</dc:title>
  <dc:creator>Guy Backstrom</dc:creator>
  <cp:lastModifiedBy>Bohrer, Steven E</cp:lastModifiedBy>
  <cp:revision>165</cp:revision>
  <cp:lastPrinted>2015-10-02T17:23:25Z</cp:lastPrinted>
  <dcterms:created xsi:type="dcterms:W3CDTF">2002-08-06T16:42:03Z</dcterms:created>
  <dcterms:modified xsi:type="dcterms:W3CDTF">2023-09-07T21:55:35Z</dcterms:modified>
</cp:coreProperties>
</file>